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4"/>
  </p:sldMasterIdLst>
  <p:notesMasterIdLst>
    <p:notesMasterId r:id="rId24"/>
  </p:notesMasterIdLst>
  <p:sldIdLst>
    <p:sldId id="256" r:id="rId5"/>
    <p:sldId id="274" r:id="rId6"/>
    <p:sldId id="264" r:id="rId7"/>
    <p:sldId id="262" r:id="rId8"/>
    <p:sldId id="276" r:id="rId9"/>
    <p:sldId id="275" r:id="rId10"/>
    <p:sldId id="270" r:id="rId11"/>
    <p:sldId id="268" r:id="rId12"/>
    <p:sldId id="257" r:id="rId13"/>
    <p:sldId id="259" r:id="rId14"/>
    <p:sldId id="273" r:id="rId15"/>
    <p:sldId id="258" r:id="rId16"/>
    <p:sldId id="272" r:id="rId17"/>
    <p:sldId id="269" r:id="rId18"/>
    <p:sldId id="271" r:id="rId19"/>
    <p:sldId id="265" r:id="rId20"/>
    <p:sldId id="263" r:id="rId21"/>
    <p:sldId id="26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5" autoAdjust="0"/>
    <p:restoredTop sz="94660"/>
  </p:normalViewPr>
  <p:slideViewPr>
    <p:cSldViewPr snapToGrid="0">
      <p:cViewPr>
        <p:scale>
          <a:sx n="87" d="100"/>
          <a:sy n="87" d="100"/>
        </p:scale>
        <p:origin x="118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F5CC2F-891A-432F-A2E6-E40E56E4422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AC0905-F762-4A1C-8A51-D0D6736BBE93}">
      <dgm:prSet phldrT="[Text]"/>
      <dgm:spPr/>
      <dgm:t>
        <a:bodyPr/>
        <a:lstStyle/>
        <a:p>
          <a:r>
            <a:rPr lang="en-US" dirty="0"/>
            <a:t>Magnetometer</a:t>
          </a:r>
        </a:p>
      </dgm:t>
    </dgm:pt>
    <dgm:pt modelId="{13D9655A-784F-4583-8E4B-4A52161E90CF}" type="parTrans" cxnId="{2E189E35-3E74-46BB-B6B6-A9E0E4DFEDC1}">
      <dgm:prSet/>
      <dgm:spPr/>
      <dgm:t>
        <a:bodyPr/>
        <a:lstStyle/>
        <a:p>
          <a:endParaRPr lang="en-US"/>
        </a:p>
      </dgm:t>
    </dgm:pt>
    <dgm:pt modelId="{2B227027-29B7-4459-B4E3-9279460798EC}" type="sibTrans" cxnId="{2E189E35-3E74-46BB-B6B6-A9E0E4DFEDC1}">
      <dgm:prSet/>
      <dgm:spPr/>
      <dgm:t>
        <a:bodyPr/>
        <a:lstStyle/>
        <a:p>
          <a:endParaRPr lang="en-US"/>
        </a:p>
      </dgm:t>
    </dgm:pt>
    <dgm:pt modelId="{160C38FC-BEEA-4931-BB01-3FD441235613}">
      <dgm:prSet phldrT="[Text]"/>
      <dgm:spPr/>
      <dgm:t>
        <a:bodyPr/>
        <a:lstStyle/>
        <a:p>
          <a:r>
            <a:rPr lang="en-US" dirty="0"/>
            <a:t>Si4010 Microcontroller</a:t>
          </a:r>
        </a:p>
      </dgm:t>
    </dgm:pt>
    <dgm:pt modelId="{7168486E-F7F7-4EA2-AAAD-6CF6B684C8CC}" type="parTrans" cxnId="{AA9A6589-EAE7-4DEF-8271-828DFC7B99B6}">
      <dgm:prSet/>
      <dgm:spPr/>
      <dgm:t>
        <a:bodyPr/>
        <a:lstStyle/>
        <a:p>
          <a:endParaRPr lang="en-US"/>
        </a:p>
      </dgm:t>
    </dgm:pt>
    <dgm:pt modelId="{8175271D-E9BF-4166-85E2-A16B0F11E513}" type="sibTrans" cxnId="{AA9A6589-EAE7-4DEF-8271-828DFC7B99B6}">
      <dgm:prSet/>
      <dgm:spPr/>
      <dgm:t>
        <a:bodyPr/>
        <a:lstStyle/>
        <a:p>
          <a:endParaRPr lang="en-US"/>
        </a:p>
      </dgm:t>
    </dgm:pt>
    <dgm:pt modelId="{E88967D5-06CA-4ED9-A29D-016DE119B5EA}">
      <dgm:prSet phldrT="[Text]"/>
      <dgm:spPr/>
      <dgm:t>
        <a:bodyPr/>
        <a:lstStyle/>
        <a:p>
          <a:r>
            <a:rPr lang="en-US" dirty="0" err="1"/>
            <a:t>GNURadio</a:t>
          </a:r>
          <a:endParaRPr lang="en-US" dirty="0"/>
        </a:p>
      </dgm:t>
    </dgm:pt>
    <dgm:pt modelId="{ECA47046-203D-4459-8A4B-9C641138D13D}" type="parTrans" cxnId="{65D9277F-727B-426D-ADAD-C7B35A324C99}">
      <dgm:prSet/>
      <dgm:spPr/>
      <dgm:t>
        <a:bodyPr/>
        <a:lstStyle/>
        <a:p>
          <a:endParaRPr lang="en-US"/>
        </a:p>
      </dgm:t>
    </dgm:pt>
    <dgm:pt modelId="{B5270297-899F-43FD-BFA2-F1DE1E65BA08}" type="sibTrans" cxnId="{65D9277F-727B-426D-ADAD-C7B35A324C99}">
      <dgm:prSet/>
      <dgm:spPr/>
      <dgm:t>
        <a:bodyPr/>
        <a:lstStyle/>
        <a:p>
          <a:endParaRPr lang="en-US"/>
        </a:p>
      </dgm:t>
    </dgm:pt>
    <dgm:pt modelId="{AFA51B89-710B-4822-A743-3A859C8ED288}">
      <dgm:prSet phldrT="[Text]"/>
      <dgm:spPr/>
      <dgm:t>
        <a:bodyPr/>
        <a:lstStyle/>
        <a:p>
          <a:r>
            <a:rPr lang="en-US" dirty="0"/>
            <a:t>Graphical User Interface</a:t>
          </a:r>
          <a:endParaRPr lang="en-US" sz="2600" dirty="0"/>
        </a:p>
      </dgm:t>
    </dgm:pt>
    <dgm:pt modelId="{B74FF003-FCA7-45E5-B4FA-30E4AD76CDE9}" type="parTrans" cxnId="{FB58CBDC-C967-4436-B30A-E0B352D97219}">
      <dgm:prSet/>
      <dgm:spPr/>
      <dgm:t>
        <a:bodyPr/>
        <a:lstStyle/>
        <a:p>
          <a:endParaRPr lang="en-US"/>
        </a:p>
      </dgm:t>
    </dgm:pt>
    <dgm:pt modelId="{36B48D03-6014-4DB1-A944-A5157AC4A13B}" type="sibTrans" cxnId="{FB58CBDC-C967-4436-B30A-E0B352D97219}">
      <dgm:prSet/>
      <dgm:spPr/>
      <dgm:t>
        <a:bodyPr/>
        <a:lstStyle/>
        <a:p>
          <a:endParaRPr lang="en-US"/>
        </a:p>
      </dgm:t>
    </dgm:pt>
    <dgm:pt modelId="{50B5C3F3-C209-48A2-A906-5E4D954014B2}">
      <dgm:prSet phldrT="[Text]"/>
      <dgm:spPr/>
      <dgm:t>
        <a:bodyPr/>
        <a:lstStyle/>
        <a:p>
          <a:r>
            <a:rPr lang="en-US" dirty="0"/>
            <a:t>Frequency Shift Keying (FSK) Signals</a:t>
          </a:r>
        </a:p>
      </dgm:t>
    </dgm:pt>
    <dgm:pt modelId="{116785CC-DE08-426C-AE72-92CE64F95B15}" type="parTrans" cxnId="{46043E0A-B591-4327-997B-07531CCEF5FA}">
      <dgm:prSet/>
      <dgm:spPr/>
    </dgm:pt>
    <dgm:pt modelId="{8AEA0D01-89BA-443B-9195-9DC95894ECD6}" type="sibTrans" cxnId="{46043E0A-B591-4327-997B-07531CCEF5FA}">
      <dgm:prSet/>
      <dgm:spPr/>
      <dgm:t>
        <a:bodyPr/>
        <a:lstStyle/>
        <a:p>
          <a:endParaRPr lang="en-US"/>
        </a:p>
      </dgm:t>
    </dgm:pt>
    <dgm:pt modelId="{FFF8FD57-ABEC-4F00-91E8-3D0453FE7914}">
      <dgm:prSet phldrT="[Text]"/>
      <dgm:spPr/>
      <dgm:t>
        <a:bodyPr/>
        <a:lstStyle/>
        <a:p>
          <a:r>
            <a:rPr lang="en-US" dirty="0"/>
            <a:t>Web Server and Database</a:t>
          </a:r>
          <a:endParaRPr lang="en-US" dirty="0">
            <a:latin typeface="TW Cen MT" charset="0"/>
          </a:endParaRPr>
        </a:p>
      </dgm:t>
    </dgm:pt>
    <dgm:pt modelId="{BB4D23AB-A433-46C6-A2B3-9461BA13446E}" type="parTrans" cxnId="{47098C40-DF5F-4615-BF8B-5B4A07B7D253}">
      <dgm:prSet/>
      <dgm:spPr/>
    </dgm:pt>
    <dgm:pt modelId="{79BDE34B-6D1B-40FE-9698-F5666ACC0CA7}" type="sibTrans" cxnId="{47098C40-DF5F-4615-BF8B-5B4A07B7D253}">
      <dgm:prSet/>
      <dgm:spPr/>
      <dgm:t>
        <a:bodyPr/>
        <a:lstStyle/>
        <a:p>
          <a:endParaRPr lang="en-US"/>
        </a:p>
      </dgm:t>
    </dgm:pt>
    <dgm:pt modelId="{B2189CC3-5D0E-4506-8559-D7AC4519B4F7}" type="pres">
      <dgm:prSet presAssocID="{87F5CC2F-891A-432F-A2E6-E40E56E4422A}" presName="diagram" presStyleCnt="0">
        <dgm:presLayoutVars>
          <dgm:dir/>
          <dgm:resizeHandles val="exact"/>
        </dgm:presLayoutVars>
      </dgm:prSet>
      <dgm:spPr/>
    </dgm:pt>
    <dgm:pt modelId="{B57FF8F4-DE09-40F8-8028-51898D1FC246}" type="pres">
      <dgm:prSet presAssocID="{77AC0905-F762-4A1C-8A51-D0D6736BBE93}" presName="node" presStyleLbl="node1" presStyleIdx="0" presStyleCnt="6">
        <dgm:presLayoutVars>
          <dgm:bulletEnabled val="1"/>
        </dgm:presLayoutVars>
      </dgm:prSet>
      <dgm:spPr/>
    </dgm:pt>
    <dgm:pt modelId="{750EF6E9-C6D2-47E2-A3E1-8A21B1D77512}" type="pres">
      <dgm:prSet presAssocID="{2B227027-29B7-4459-B4E3-9279460798EC}" presName="sibTrans" presStyleLbl="sibTrans2D1" presStyleIdx="0" presStyleCnt="5"/>
      <dgm:spPr/>
    </dgm:pt>
    <dgm:pt modelId="{EC334865-C6C2-44EF-9246-0A718E7EF5E7}" type="pres">
      <dgm:prSet presAssocID="{2B227027-29B7-4459-B4E3-9279460798EC}" presName="connectorText" presStyleLbl="sibTrans2D1" presStyleIdx="0" presStyleCnt="5"/>
      <dgm:spPr/>
    </dgm:pt>
    <dgm:pt modelId="{0EFC50C3-6CC8-4261-82FD-303B1E2ED03D}" type="pres">
      <dgm:prSet presAssocID="{160C38FC-BEEA-4931-BB01-3FD441235613}" presName="node" presStyleLbl="node1" presStyleIdx="1" presStyleCnt="6">
        <dgm:presLayoutVars>
          <dgm:bulletEnabled val="1"/>
        </dgm:presLayoutVars>
      </dgm:prSet>
      <dgm:spPr/>
    </dgm:pt>
    <dgm:pt modelId="{0E05A48B-629F-469A-B56A-F494D4D1243C}" type="pres">
      <dgm:prSet presAssocID="{8175271D-E9BF-4166-85E2-A16B0F11E513}" presName="sibTrans" presStyleLbl="sibTrans2D1" presStyleIdx="1" presStyleCnt="5"/>
      <dgm:spPr/>
    </dgm:pt>
    <dgm:pt modelId="{25BA100C-F916-4A28-9485-1D75C7EA9980}" type="pres">
      <dgm:prSet presAssocID="{8175271D-E9BF-4166-85E2-A16B0F11E513}" presName="connectorText" presStyleLbl="sibTrans2D1" presStyleIdx="1" presStyleCnt="5"/>
      <dgm:spPr/>
    </dgm:pt>
    <dgm:pt modelId="{0AE08125-4857-4D92-891D-C221D12E6A98}" type="pres">
      <dgm:prSet presAssocID="{50B5C3F3-C209-48A2-A906-5E4D954014B2}" presName="node" presStyleLbl="node1" presStyleIdx="2" presStyleCnt="6">
        <dgm:presLayoutVars>
          <dgm:bulletEnabled val="1"/>
        </dgm:presLayoutVars>
      </dgm:prSet>
      <dgm:spPr/>
    </dgm:pt>
    <dgm:pt modelId="{D9214970-79E1-4D04-95FE-0B1D45BAE80D}" type="pres">
      <dgm:prSet presAssocID="{8AEA0D01-89BA-443B-9195-9DC95894ECD6}" presName="sibTrans" presStyleLbl="sibTrans2D1" presStyleIdx="2" presStyleCnt="5"/>
      <dgm:spPr/>
    </dgm:pt>
    <dgm:pt modelId="{D1A86EE0-2FC8-4C76-A800-9EBD832F2EA5}" type="pres">
      <dgm:prSet presAssocID="{8AEA0D01-89BA-443B-9195-9DC95894ECD6}" presName="connectorText" presStyleLbl="sibTrans2D1" presStyleIdx="2" presStyleCnt="5"/>
      <dgm:spPr/>
    </dgm:pt>
    <dgm:pt modelId="{EE9F3624-7258-4DA8-82B4-1E9B2228C0B2}" type="pres">
      <dgm:prSet presAssocID="{E88967D5-06CA-4ED9-A29D-016DE119B5EA}" presName="node" presStyleLbl="node1" presStyleIdx="3" presStyleCnt="6">
        <dgm:presLayoutVars>
          <dgm:bulletEnabled val="1"/>
        </dgm:presLayoutVars>
      </dgm:prSet>
      <dgm:spPr/>
    </dgm:pt>
    <dgm:pt modelId="{0610DA92-D0E9-48B1-B72B-AFB257A625C4}" type="pres">
      <dgm:prSet presAssocID="{B5270297-899F-43FD-BFA2-F1DE1E65BA08}" presName="sibTrans" presStyleLbl="sibTrans2D1" presStyleIdx="3" presStyleCnt="5"/>
      <dgm:spPr/>
    </dgm:pt>
    <dgm:pt modelId="{3FAAF47A-8ED9-4295-9261-B5936F0E19F2}" type="pres">
      <dgm:prSet presAssocID="{B5270297-899F-43FD-BFA2-F1DE1E65BA08}" presName="connectorText" presStyleLbl="sibTrans2D1" presStyleIdx="3" presStyleCnt="5"/>
      <dgm:spPr/>
    </dgm:pt>
    <dgm:pt modelId="{5D17B5DD-AB05-4DAB-A5C6-AD13E0FEB519}" type="pres">
      <dgm:prSet presAssocID="{FFF8FD57-ABEC-4F00-91E8-3D0453FE7914}" presName="node" presStyleLbl="node1" presStyleIdx="4" presStyleCnt="6">
        <dgm:presLayoutVars>
          <dgm:bulletEnabled val="1"/>
        </dgm:presLayoutVars>
      </dgm:prSet>
      <dgm:spPr/>
    </dgm:pt>
    <dgm:pt modelId="{391402A0-2B82-41DA-88D7-6C2FE2740210}" type="pres">
      <dgm:prSet presAssocID="{79BDE34B-6D1B-40FE-9698-F5666ACC0CA7}" presName="sibTrans" presStyleLbl="sibTrans2D1" presStyleIdx="4" presStyleCnt="5"/>
      <dgm:spPr/>
    </dgm:pt>
    <dgm:pt modelId="{432B5908-BC9C-44D1-A4AF-9BB4F6364A26}" type="pres">
      <dgm:prSet presAssocID="{79BDE34B-6D1B-40FE-9698-F5666ACC0CA7}" presName="connectorText" presStyleLbl="sibTrans2D1" presStyleIdx="4" presStyleCnt="5"/>
      <dgm:spPr/>
    </dgm:pt>
    <dgm:pt modelId="{9F3E1961-D136-4284-9D46-94CC22CDD287}" type="pres">
      <dgm:prSet presAssocID="{AFA51B89-710B-4822-A743-3A859C8ED288}" presName="node" presStyleLbl="node1" presStyleIdx="5" presStyleCnt="6">
        <dgm:presLayoutVars>
          <dgm:bulletEnabled val="1"/>
        </dgm:presLayoutVars>
      </dgm:prSet>
      <dgm:spPr/>
    </dgm:pt>
  </dgm:ptLst>
  <dgm:cxnLst>
    <dgm:cxn modelId="{FB33BB72-EA78-454A-8C6E-1416DB3282D1}" type="presOf" srcId="{79BDE34B-6D1B-40FE-9698-F5666ACC0CA7}" destId="{432B5908-BC9C-44D1-A4AF-9BB4F6364A26}" srcOrd="1" destOrd="0" presId="urn:microsoft.com/office/officeart/2005/8/layout/process5"/>
    <dgm:cxn modelId="{DDF0FC98-74DD-E24D-B6DA-7F0A565CAD8F}" type="presOf" srcId="{B5270297-899F-43FD-BFA2-F1DE1E65BA08}" destId="{0610DA92-D0E9-48B1-B72B-AFB257A625C4}" srcOrd="0" destOrd="0" presId="urn:microsoft.com/office/officeart/2005/8/layout/process5"/>
    <dgm:cxn modelId="{51A45D5F-DA19-9A49-A2C0-5112090D544F}" type="presOf" srcId="{8175271D-E9BF-4166-85E2-A16B0F11E513}" destId="{25BA100C-F916-4A28-9485-1D75C7EA9980}" srcOrd="1" destOrd="0" presId="urn:microsoft.com/office/officeart/2005/8/layout/process5"/>
    <dgm:cxn modelId="{079E5A51-285D-814B-9047-7782696F0ED6}" type="presOf" srcId="{2B227027-29B7-4459-B4E3-9279460798EC}" destId="{EC334865-C6C2-44EF-9246-0A718E7EF5E7}" srcOrd="1" destOrd="0" presId="urn:microsoft.com/office/officeart/2005/8/layout/process5"/>
    <dgm:cxn modelId="{18FBB2C3-8205-C94D-ABB1-EDDECCB4202B}" type="presOf" srcId="{87F5CC2F-891A-432F-A2E6-E40E56E4422A}" destId="{B2189CC3-5D0E-4506-8559-D7AC4519B4F7}" srcOrd="0" destOrd="0" presId="urn:microsoft.com/office/officeart/2005/8/layout/process5"/>
    <dgm:cxn modelId="{54E16441-9880-FB46-89F4-4EDBDCD8AD41}" type="presOf" srcId="{8AEA0D01-89BA-443B-9195-9DC95894ECD6}" destId="{D1A86EE0-2FC8-4C76-A800-9EBD832F2EA5}" srcOrd="1" destOrd="0" presId="urn:microsoft.com/office/officeart/2005/8/layout/process5"/>
    <dgm:cxn modelId="{FB58CBDC-C967-4436-B30A-E0B352D97219}" srcId="{87F5CC2F-891A-432F-A2E6-E40E56E4422A}" destId="{AFA51B89-710B-4822-A743-3A859C8ED288}" srcOrd="5" destOrd="0" parTransId="{B74FF003-FCA7-45E5-B4FA-30E4AD76CDE9}" sibTransId="{36B48D03-6014-4DB1-A944-A5157AC4A13B}"/>
    <dgm:cxn modelId="{D0455716-B86F-FF42-A5E1-8451F35F53B0}" type="presOf" srcId="{FFF8FD57-ABEC-4F00-91E8-3D0453FE7914}" destId="{5D17B5DD-AB05-4DAB-A5C6-AD13E0FEB519}" srcOrd="0" destOrd="0" presId="urn:microsoft.com/office/officeart/2005/8/layout/process5"/>
    <dgm:cxn modelId="{AA9A6589-EAE7-4DEF-8271-828DFC7B99B6}" srcId="{87F5CC2F-891A-432F-A2E6-E40E56E4422A}" destId="{160C38FC-BEEA-4931-BB01-3FD441235613}" srcOrd="1" destOrd="0" parTransId="{7168486E-F7F7-4EA2-AAAD-6CF6B684C8CC}" sibTransId="{8175271D-E9BF-4166-85E2-A16B0F11E513}"/>
    <dgm:cxn modelId="{0EE9AD8E-9276-7F44-BD7C-3E33C1051053}" type="presOf" srcId="{E88967D5-06CA-4ED9-A29D-016DE119B5EA}" destId="{EE9F3624-7258-4DA8-82B4-1E9B2228C0B2}" srcOrd="0" destOrd="0" presId="urn:microsoft.com/office/officeart/2005/8/layout/process5"/>
    <dgm:cxn modelId="{ACD404D0-7CF1-3B4A-A88C-371D71FEB93E}" type="presOf" srcId="{8AEA0D01-89BA-443B-9195-9DC95894ECD6}" destId="{D9214970-79E1-4D04-95FE-0B1D45BAE80D}" srcOrd="0" destOrd="0" presId="urn:microsoft.com/office/officeart/2005/8/layout/process5"/>
    <dgm:cxn modelId="{155DF4B1-9C97-5240-9C12-65D5F3B2F49C}" type="presOf" srcId="{160C38FC-BEEA-4931-BB01-3FD441235613}" destId="{0EFC50C3-6CC8-4261-82FD-303B1E2ED03D}" srcOrd="0" destOrd="0" presId="urn:microsoft.com/office/officeart/2005/8/layout/process5"/>
    <dgm:cxn modelId="{65D9277F-727B-426D-ADAD-C7B35A324C99}" srcId="{87F5CC2F-891A-432F-A2E6-E40E56E4422A}" destId="{E88967D5-06CA-4ED9-A29D-016DE119B5EA}" srcOrd="3" destOrd="0" parTransId="{ECA47046-203D-4459-8A4B-9C641138D13D}" sibTransId="{B5270297-899F-43FD-BFA2-F1DE1E65BA08}"/>
    <dgm:cxn modelId="{548DDB60-9FF7-4D46-9DCF-33002644B139}" type="presOf" srcId="{2B227027-29B7-4459-B4E3-9279460798EC}" destId="{750EF6E9-C6D2-47E2-A3E1-8A21B1D77512}" srcOrd="0" destOrd="0" presId="urn:microsoft.com/office/officeart/2005/8/layout/process5"/>
    <dgm:cxn modelId="{2E189E35-3E74-46BB-B6B6-A9E0E4DFEDC1}" srcId="{87F5CC2F-891A-432F-A2E6-E40E56E4422A}" destId="{77AC0905-F762-4A1C-8A51-D0D6736BBE93}" srcOrd="0" destOrd="0" parTransId="{13D9655A-784F-4583-8E4B-4A52161E90CF}" sibTransId="{2B227027-29B7-4459-B4E3-9279460798EC}"/>
    <dgm:cxn modelId="{547B54C8-0C9F-F249-9E8E-595188BAF1CF}" type="presOf" srcId="{79BDE34B-6D1B-40FE-9698-F5666ACC0CA7}" destId="{391402A0-2B82-41DA-88D7-6C2FE2740210}" srcOrd="0" destOrd="0" presId="urn:microsoft.com/office/officeart/2005/8/layout/process5"/>
    <dgm:cxn modelId="{94D4E6B0-E1B5-7546-8F1F-86BEA74403F6}" type="presOf" srcId="{77AC0905-F762-4A1C-8A51-D0D6736BBE93}" destId="{B57FF8F4-DE09-40F8-8028-51898D1FC246}" srcOrd="0" destOrd="0" presId="urn:microsoft.com/office/officeart/2005/8/layout/process5"/>
    <dgm:cxn modelId="{230CD802-B7B8-D149-8CD1-C8247B15CDBE}" type="presOf" srcId="{AFA51B89-710B-4822-A743-3A859C8ED288}" destId="{9F3E1961-D136-4284-9D46-94CC22CDD287}" srcOrd="0" destOrd="0" presId="urn:microsoft.com/office/officeart/2005/8/layout/process5"/>
    <dgm:cxn modelId="{DA7ADCAE-A349-1D46-9C77-B0322B6CFD3E}" type="presOf" srcId="{8175271D-E9BF-4166-85E2-A16B0F11E513}" destId="{0E05A48B-629F-469A-B56A-F494D4D1243C}" srcOrd="0" destOrd="0" presId="urn:microsoft.com/office/officeart/2005/8/layout/process5"/>
    <dgm:cxn modelId="{47098C40-DF5F-4615-BF8B-5B4A07B7D253}" srcId="{87F5CC2F-891A-432F-A2E6-E40E56E4422A}" destId="{FFF8FD57-ABEC-4F00-91E8-3D0453FE7914}" srcOrd="4" destOrd="0" parTransId="{BB4D23AB-A433-46C6-A2B3-9461BA13446E}" sibTransId="{79BDE34B-6D1B-40FE-9698-F5666ACC0CA7}"/>
    <dgm:cxn modelId="{46043E0A-B591-4327-997B-07531CCEF5FA}" srcId="{87F5CC2F-891A-432F-A2E6-E40E56E4422A}" destId="{50B5C3F3-C209-48A2-A906-5E4D954014B2}" srcOrd="2" destOrd="0" parTransId="{116785CC-DE08-426C-AE72-92CE64F95B15}" sibTransId="{8AEA0D01-89BA-443B-9195-9DC95894ECD6}"/>
    <dgm:cxn modelId="{F584C4BB-5384-D24F-BFB8-A0B78E7494DF}" type="presOf" srcId="{B5270297-899F-43FD-BFA2-F1DE1E65BA08}" destId="{3FAAF47A-8ED9-4295-9261-B5936F0E19F2}" srcOrd="1" destOrd="0" presId="urn:microsoft.com/office/officeart/2005/8/layout/process5"/>
    <dgm:cxn modelId="{BB75DB2E-CC86-944A-9470-A0ED8CA023A2}" type="presOf" srcId="{50B5C3F3-C209-48A2-A906-5E4D954014B2}" destId="{0AE08125-4857-4D92-891D-C221D12E6A98}" srcOrd="0" destOrd="0" presId="urn:microsoft.com/office/officeart/2005/8/layout/process5"/>
    <dgm:cxn modelId="{EE1F8E0C-479C-A040-AE5D-294B0DD262AF}" type="presParOf" srcId="{B2189CC3-5D0E-4506-8559-D7AC4519B4F7}" destId="{B57FF8F4-DE09-40F8-8028-51898D1FC246}" srcOrd="0" destOrd="0" presId="urn:microsoft.com/office/officeart/2005/8/layout/process5"/>
    <dgm:cxn modelId="{88D2057F-3745-B44C-BB67-22D0D69D0970}" type="presParOf" srcId="{B2189CC3-5D0E-4506-8559-D7AC4519B4F7}" destId="{750EF6E9-C6D2-47E2-A3E1-8A21B1D77512}" srcOrd="1" destOrd="0" presId="urn:microsoft.com/office/officeart/2005/8/layout/process5"/>
    <dgm:cxn modelId="{B8FEBCF3-0DA6-A54E-A555-523EEFCD20B7}" type="presParOf" srcId="{750EF6E9-C6D2-47E2-A3E1-8A21B1D77512}" destId="{EC334865-C6C2-44EF-9246-0A718E7EF5E7}" srcOrd="0" destOrd="0" presId="urn:microsoft.com/office/officeart/2005/8/layout/process5"/>
    <dgm:cxn modelId="{4EEF59C1-A9F7-9645-B32F-FFA2C2658F6B}" type="presParOf" srcId="{B2189CC3-5D0E-4506-8559-D7AC4519B4F7}" destId="{0EFC50C3-6CC8-4261-82FD-303B1E2ED03D}" srcOrd="2" destOrd="0" presId="urn:microsoft.com/office/officeart/2005/8/layout/process5"/>
    <dgm:cxn modelId="{63A40C06-608C-A145-97D3-AC9309A2A582}" type="presParOf" srcId="{B2189CC3-5D0E-4506-8559-D7AC4519B4F7}" destId="{0E05A48B-629F-469A-B56A-F494D4D1243C}" srcOrd="3" destOrd="0" presId="urn:microsoft.com/office/officeart/2005/8/layout/process5"/>
    <dgm:cxn modelId="{F7837718-8299-694E-9D07-0F872C3E0C73}" type="presParOf" srcId="{0E05A48B-629F-469A-B56A-F494D4D1243C}" destId="{25BA100C-F916-4A28-9485-1D75C7EA9980}" srcOrd="0" destOrd="0" presId="urn:microsoft.com/office/officeart/2005/8/layout/process5"/>
    <dgm:cxn modelId="{C89379CC-A1C6-BA45-A450-A8EE71081C32}" type="presParOf" srcId="{B2189CC3-5D0E-4506-8559-D7AC4519B4F7}" destId="{0AE08125-4857-4D92-891D-C221D12E6A98}" srcOrd="4" destOrd="0" presId="urn:microsoft.com/office/officeart/2005/8/layout/process5"/>
    <dgm:cxn modelId="{6479A018-5059-A243-AE86-FAFE1E1063D6}" type="presParOf" srcId="{B2189CC3-5D0E-4506-8559-D7AC4519B4F7}" destId="{D9214970-79E1-4D04-95FE-0B1D45BAE80D}" srcOrd="5" destOrd="0" presId="urn:microsoft.com/office/officeart/2005/8/layout/process5"/>
    <dgm:cxn modelId="{F298A5BC-1FBA-224A-85CB-253CE7E1C29C}" type="presParOf" srcId="{D9214970-79E1-4D04-95FE-0B1D45BAE80D}" destId="{D1A86EE0-2FC8-4C76-A800-9EBD832F2EA5}" srcOrd="0" destOrd="0" presId="urn:microsoft.com/office/officeart/2005/8/layout/process5"/>
    <dgm:cxn modelId="{87DF6736-8CDE-0948-AAD7-1399E695AD52}" type="presParOf" srcId="{B2189CC3-5D0E-4506-8559-D7AC4519B4F7}" destId="{EE9F3624-7258-4DA8-82B4-1E9B2228C0B2}" srcOrd="6" destOrd="0" presId="urn:microsoft.com/office/officeart/2005/8/layout/process5"/>
    <dgm:cxn modelId="{51B587C6-6C99-C844-8778-D2DEE95C0993}" type="presParOf" srcId="{B2189CC3-5D0E-4506-8559-D7AC4519B4F7}" destId="{0610DA92-D0E9-48B1-B72B-AFB257A625C4}" srcOrd="7" destOrd="0" presId="urn:microsoft.com/office/officeart/2005/8/layout/process5"/>
    <dgm:cxn modelId="{DD6C3424-CAC2-A444-BC06-0D7617F29F7D}" type="presParOf" srcId="{0610DA92-D0E9-48B1-B72B-AFB257A625C4}" destId="{3FAAF47A-8ED9-4295-9261-B5936F0E19F2}" srcOrd="0" destOrd="0" presId="urn:microsoft.com/office/officeart/2005/8/layout/process5"/>
    <dgm:cxn modelId="{FC896873-8E19-E64C-A189-046A9BADD3F1}" type="presParOf" srcId="{B2189CC3-5D0E-4506-8559-D7AC4519B4F7}" destId="{5D17B5DD-AB05-4DAB-A5C6-AD13E0FEB519}" srcOrd="8" destOrd="0" presId="urn:microsoft.com/office/officeart/2005/8/layout/process5"/>
    <dgm:cxn modelId="{5CDC04CE-BF53-7F4D-BB12-8336699F784D}" type="presParOf" srcId="{B2189CC3-5D0E-4506-8559-D7AC4519B4F7}" destId="{391402A0-2B82-41DA-88D7-6C2FE2740210}" srcOrd="9" destOrd="0" presId="urn:microsoft.com/office/officeart/2005/8/layout/process5"/>
    <dgm:cxn modelId="{236E01DA-05F0-6346-B8BE-5934515B6F4D}" type="presParOf" srcId="{391402A0-2B82-41DA-88D7-6C2FE2740210}" destId="{432B5908-BC9C-44D1-A4AF-9BB4F6364A26}" srcOrd="0" destOrd="0" presId="urn:microsoft.com/office/officeart/2005/8/layout/process5"/>
    <dgm:cxn modelId="{D75CEA6A-8C76-EC4C-A3B6-4ADA311546B7}" type="presParOf" srcId="{B2189CC3-5D0E-4506-8559-D7AC4519B4F7}" destId="{9F3E1961-D136-4284-9D46-94CC22CDD28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FF8F4-DE09-40F8-8028-51898D1FC246}">
      <dsp:nvSpPr>
        <dsp:cNvPr id="0" name=""/>
        <dsp:cNvSpPr/>
      </dsp:nvSpPr>
      <dsp:spPr>
        <a:xfrm>
          <a:off x="1143825" y="681"/>
          <a:ext cx="2257933" cy="1354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Magnetometer</a:t>
          </a:r>
        </a:p>
      </dsp:txBody>
      <dsp:txXfrm>
        <a:off x="1183505" y="40361"/>
        <a:ext cx="2178573" cy="1275400"/>
      </dsp:txXfrm>
    </dsp:sp>
    <dsp:sp modelId="{750EF6E9-C6D2-47E2-A3E1-8A21B1D77512}">
      <dsp:nvSpPr>
        <dsp:cNvPr id="0" name=""/>
        <dsp:cNvSpPr/>
      </dsp:nvSpPr>
      <dsp:spPr>
        <a:xfrm>
          <a:off x="3600456" y="398077"/>
          <a:ext cx="478681" cy="559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600456" y="510070"/>
        <a:ext cx="335077" cy="335981"/>
      </dsp:txXfrm>
    </dsp:sp>
    <dsp:sp modelId="{0EFC50C3-6CC8-4261-82FD-303B1E2ED03D}">
      <dsp:nvSpPr>
        <dsp:cNvPr id="0" name=""/>
        <dsp:cNvSpPr/>
      </dsp:nvSpPr>
      <dsp:spPr>
        <a:xfrm>
          <a:off x="4304932" y="681"/>
          <a:ext cx="2257933" cy="1354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Si4010 Microcontroller</a:t>
          </a:r>
        </a:p>
      </dsp:txBody>
      <dsp:txXfrm>
        <a:off x="4344612" y="40361"/>
        <a:ext cx="2178573" cy="1275400"/>
      </dsp:txXfrm>
    </dsp:sp>
    <dsp:sp modelId="{0E05A48B-629F-469A-B56A-F494D4D1243C}">
      <dsp:nvSpPr>
        <dsp:cNvPr id="0" name=""/>
        <dsp:cNvSpPr/>
      </dsp:nvSpPr>
      <dsp:spPr>
        <a:xfrm>
          <a:off x="6761563" y="398077"/>
          <a:ext cx="478681" cy="559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761563" y="510070"/>
        <a:ext cx="335077" cy="335981"/>
      </dsp:txXfrm>
    </dsp:sp>
    <dsp:sp modelId="{0AE08125-4857-4D92-891D-C221D12E6A98}">
      <dsp:nvSpPr>
        <dsp:cNvPr id="0" name=""/>
        <dsp:cNvSpPr/>
      </dsp:nvSpPr>
      <dsp:spPr>
        <a:xfrm>
          <a:off x="7466039" y="681"/>
          <a:ext cx="2257933" cy="1354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Frequency Shift Keying (FSK) Signals</a:t>
          </a:r>
        </a:p>
      </dsp:txBody>
      <dsp:txXfrm>
        <a:off x="7505719" y="40361"/>
        <a:ext cx="2178573" cy="1275400"/>
      </dsp:txXfrm>
    </dsp:sp>
    <dsp:sp modelId="{D9214970-79E1-4D04-95FE-0B1D45BAE80D}">
      <dsp:nvSpPr>
        <dsp:cNvPr id="0" name=""/>
        <dsp:cNvSpPr/>
      </dsp:nvSpPr>
      <dsp:spPr>
        <a:xfrm rot="5400000">
          <a:off x="8355665" y="1513497"/>
          <a:ext cx="478681" cy="559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427015" y="1554140"/>
        <a:ext cx="335981" cy="335077"/>
      </dsp:txXfrm>
    </dsp:sp>
    <dsp:sp modelId="{EE9F3624-7258-4DA8-82B4-1E9B2228C0B2}">
      <dsp:nvSpPr>
        <dsp:cNvPr id="0" name=""/>
        <dsp:cNvSpPr/>
      </dsp:nvSpPr>
      <dsp:spPr>
        <a:xfrm>
          <a:off x="7466039" y="2258615"/>
          <a:ext cx="2257933" cy="1354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GNURadio</a:t>
          </a:r>
          <a:endParaRPr lang="en-US" sz="2300" kern="1200" dirty="0"/>
        </a:p>
      </dsp:txBody>
      <dsp:txXfrm>
        <a:off x="7505719" y="2298295"/>
        <a:ext cx="2178573" cy="1275400"/>
      </dsp:txXfrm>
    </dsp:sp>
    <dsp:sp modelId="{0610DA92-D0E9-48B1-B72B-AFB257A625C4}">
      <dsp:nvSpPr>
        <dsp:cNvPr id="0" name=""/>
        <dsp:cNvSpPr/>
      </dsp:nvSpPr>
      <dsp:spPr>
        <a:xfrm rot="10800000">
          <a:off x="6788659" y="2656011"/>
          <a:ext cx="478681" cy="559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6932263" y="2768004"/>
        <a:ext cx="335077" cy="335981"/>
      </dsp:txXfrm>
    </dsp:sp>
    <dsp:sp modelId="{5D17B5DD-AB05-4DAB-A5C6-AD13E0FEB519}">
      <dsp:nvSpPr>
        <dsp:cNvPr id="0" name=""/>
        <dsp:cNvSpPr/>
      </dsp:nvSpPr>
      <dsp:spPr>
        <a:xfrm>
          <a:off x="4304932" y="2258615"/>
          <a:ext cx="2257933" cy="1354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Server and Database</a:t>
          </a:r>
          <a:endParaRPr lang="en-US" sz="2300" kern="1200" dirty="0">
            <a:latin typeface="TW Cen MT" charset="0"/>
          </a:endParaRPr>
        </a:p>
      </dsp:txBody>
      <dsp:txXfrm>
        <a:off x="4344612" y="2298295"/>
        <a:ext cx="2178573" cy="1275400"/>
      </dsp:txXfrm>
    </dsp:sp>
    <dsp:sp modelId="{391402A0-2B82-41DA-88D7-6C2FE2740210}">
      <dsp:nvSpPr>
        <dsp:cNvPr id="0" name=""/>
        <dsp:cNvSpPr/>
      </dsp:nvSpPr>
      <dsp:spPr>
        <a:xfrm rot="10800000">
          <a:off x="3627552" y="2656011"/>
          <a:ext cx="478681" cy="559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771156" y="2768004"/>
        <a:ext cx="335077" cy="335981"/>
      </dsp:txXfrm>
    </dsp:sp>
    <dsp:sp modelId="{9F3E1961-D136-4284-9D46-94CC22CDD287}">
      <dsp:nvSpPr>
        <dsp:cNvPr id="0" name=""/>
        <dsp:cNvSpPr/>
      </dsp:nvSpPr>
      <dsp:spPr>
        <a:xfrm>
          <a:off x="1143825" y="2258615"/>
          <a:ext cx="2257933" cy="13547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Graphical User Interface</a:t>
          </a:r>
        </a:p>
      </dsp:txBody>
      <dsp:txXfrm>
        <a:off x="1183505" y="2298295"/>
        <a:ext cx="2178573" cy="1275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743B6-9B4E-4C64-92B8-04D31C49A55F}" type="datetimeFigureOut">
              <a:rPr lang="en-US"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033A-84D7-49C2-9816-0703AB404D0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7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8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5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9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2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1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8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E7C63-40B2-4128-AC94-DF6D8D76F89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89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.017A .5 seconds</a:t>
            </a:r>
          </a:p>
          <a:p>
            <a:r>
              <a:rPr lang="en-US">
                <a:latin typeface="Calibri"/>
              </a:rPr>
              <a:t>.031A .5 seconds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1 second 3.0v  = .024A = 24mA for 1 second when transmitting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1.33uA si4010 and Magnetometer standby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5min wakeup 24mA every 5min for 1 seconds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5 min = 300 seconds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(299/300) 1.33uA + (1/300) 24mA = Avg Amps = 81.3256uA for 5min wakeup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AAA capacity = 1000 mAh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1000e-3 / 81.3256e-6 = 12296.25hours</a:t>
            </a: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br>
              <a:rPr lang="en-US">
                <a:latin typeface="Calibri"/>
              </a:rPr>
            </a:br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1.40368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5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3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E7C63-40B2-4128-AC94-DF6D8D76F89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E7C63-40B2-4128-AC94-DF6D8D76F89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44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4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9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9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0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8033A-84D7-49C2-9816-0703AB404D0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60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90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2274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2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17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7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41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13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7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4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3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5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2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5452" y="2117213"/>
            <a:ext cx="9046204" cy="171932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Calibri Light" charset="0"/>
              </a:rPr>
              <a:t>Park n' 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038" y="4394200"/>
            <a:ext cx="8143875" cy="13303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r"/>
            <a:r>
              <a:rPr lang="en-US" dirty="0"/>
              <a:t>Nina Yang</a:t>
            </a:r>
          </a:p>
          <a:p>
            <a:pPr algn="r"/>
            <a:r>
              <a:rPr lang="en-US" dirty="0"/>
              <a:t>Alex </a:t>
            </a:r>
            <a:r>
              <a:rPr lang="en-US" dirty="0" err="1"/>
              <a:t>Huttunen</a:t>
            </a:r>
            <a:endParaRPr lang="en-US" dirty="0"/>
          </a:p>
          <a:p>
            <a:pPr algn="r"/>
            <a:r>
              <a:rPr lang="en-US" dirty="0" err="1"/>
              <a:t>Jisoo</a:t>
            </a:r>
            <a:r>
              <a:rPr lang="en-US" dirty="0"/>
              <a:t> Jung</a:t>
            </a:r>
          </a:p>
          <a:p>
            <a:pPr algn="r"/>
            <a:r>
              <a:rPr lang="en-US" dirty="0" err="1"/>
              <a:t>Rajdeep</a:t>
            </a:r>
            <a:r>
              <a:rPr lang="en-US" dirty="0"/>
              <a:t> Singh</a:t>
            </a:r>
          </a:p>
        </p:txBody>
      </p:sp>
      <p:pic>
        <p:nvPicPr>
          <p:cNvPr id="4" name="Picture 3" descr="fav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598" y="2690870"/>
            <a:ext cx="1404258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324" y="815222"/>
            <a:ext cx="9613861" cy="1080938"/>
          </a:xfrm>
        </p:spPr>
        <p:txBody>
          <a:bodyPr/>
          <a:lstStyle/>
          <a:p>
            <a:r>
              <a:rPr lang="en-US" dirty="0"/>
              <a:t>Detection Results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" y="2020259"/>
            <a:ext cx="3967568" cy="2384762"/>
          </a:xfrm>
        </p:spPr>
      </p:pic>
      <p:sp>
        <p:nvSpPr>
          <p:cNvPr id="8" name="TextBox 7"/>
          <p:cNvSpPr txBox="1"/>
          <p:nvPr/>
        </p:nvSpPr>
        <p:spPr>
          <a:xfrm>
            <a:off x="1742099" y="2020260"/>
            <a:ext cx="8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Hyundai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51" y="2019439"/>
            <a:ext cx="3968933" cy="2385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7" y="2023365"/>
            <a:ext cx="3990868" cy="23816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5" y="4435475"/>
            <a:ext cx="3998005" cy="23542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6" y="4405021"/>
            <a:ext cx="3990869" cy="2368733"/>
          </a:xfrm>
          <a:prstGeom prst="rect">
            <a:avLst/>
          </a:prstGeom>
        </p:spPr>
      </p:pic>
      <p:pic>
        <p:nvPicPr>
          <p:cNvPr id="3" name="Picture 2" descr="image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" y="4435475"/>
            <a:ext cx="4000500" cy="238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4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pic>
        <p:nvPicPr>
          <p:cNvPr id="4" name="Content Placeholder 3" descr="13323803_10207910827907011_4428160703103776611_o.jpg"/>
          <p:cNvPicPr>
            <a:picLocks noGrp="1" noChangeAspect="1"/>
          </p:cNvPicPr>
          <p:nvPr>
            <p:ph idx="1"/>
          </p:nvPr>
        </p:nvPicPr>
        <p:blipFill>
          <a:blip r:embed="rId3"/>
          <a:srcRect l="8966" t="-99" r="7417" b="18578"/>
          <a:stretch>
            <a:fillRect/>
          </a:stretch>
        </p:blipFill>
        <p:spPr>
          <a:xfrm>
            <a:off x="3786188" y="2052638"/>
            <a:ext cx="2664908" cy="4598735"/>
          </a:xfrm>
        </p:spPr>
      </p:pic>
      <p:pic>
        <p:nvPicPr>
          <p:cNvPr id="5" name="Picture 4" descr="13392300_10207910828547027_4048161223377071997_o.jpg"/>
          <p:cNvPicPr>
            <a:picLocks noChangeAspect="1"/>
          </p:cNvPicPr>
          <p:nvPr/>
        </p:nvPicPr>
        <p:blipFill>
          <a:blip r:embed="rId4"/>
          <a:srcRect l="239" t="7767" r="6890" b="4348"/>
          <a:stretch>
            <a:fillRect/>
          </a:stretch>
        </p:blipFill>
        <p:spPr>
          <a:xfrm>
            <a:off x="6777038" y="2052638"/>
            <a:ext cx="2763518" cy="4629249"/>
          </a:xfrm>
          <a:prstGeom prst="rect">
            <a:avLst/>
          </a:prstGeom>
        </p:spPr>
      </p:pic>
      <p:pic>
        <p:nvPicPr>
          <p:cNvPr id="6" name="Picture 5" descr="13340298_10207910827947012_8643179830271327570_o.jpg"/>
          <p:cNvPicPr>
            <a:picLocks noChangeAspect="1"/>
          </p:cNvPicPr>
          <p:nvPr/>
        </p:nvPicPr>
        <p:blipFill>
          <a:blip r:embed="rId5"/>
          <a:srcRect l="-91" t="89" r="5081" b="12026"/>
          <a:stretch>
            <a:fillRect/>
          </a:stretch>
        </p:blipFill>
        <p:spPr>
          <a:xfrm>
            <a:off x="565150" y="2052638"/>
            <a:ext cx="2840802" cy="46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9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4" name="Content Placeholder 3" descr="13393109_10209818224995160_706008408_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7668" y="2081213"/>
            <a:ext cx="3339626" cy="4636694"/>
          </a:xfrm>
        </p:spPr>
      </p:pic>
      <p:pic>
        <p:nvPicPr>
          <p:cNvPr id="5" name="Picture 4" descr="13390748_10209818225035161_602275742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2124345"/>
            <a:ext cx="5416742" cy="45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3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(without/with soldered components)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2359" y="2109788"/>
            <a:ext cx="3304893" cy="4407584"/>
          </a:xfrm>
        </p:spPr>
      </p:pic>
      <p:pic>
        <p:nvPicPr>
          <p:cNvPr id="5" name="Picture 4" descr="13383721_10208882148598488_286642474_o.jpg"/>
          <p:cNvPicPr>
            <a:picLocks noChangeAspect="1"/>
          </p:cNvPicPr>
          <p:nvPr/>
        </p:nvPicPr>
        <p:blipFill>
          <a:blip r:embed="rId4"/>
          <a:srcRect l="23615" t="38337" r="29620" b="19320"/>
          <a:stretch>
            <a:fillRect/>
          </a:stretch>
        </p:blipFill>
        <p:spPr>
          <a:xfrm>
            <a:off x="971424" y="2109788"/>
            <a:ext cx="3640459" cy="440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Look </a:t>
            </a:r>
            <a:r>
              <a:rPr lang="en-US" dirty="0">
                <a:latin typeface="Trebuchet MS" charset="0"/>
              </a:rPr>
              <a:t>(prototype)</a:t>
            </a:r>
          </a:p>
        </p:txBody>
      </p:sp>
      <p:pic>
        <p:nvPicPr>
          <p:cNvPr id="5" name="Picture 4" descr="13351023_10208882052316081_1798380635_o.jpg"/>
          <p:cNvPicPr>
            <a:picLocks noChangeAspect="1"/>
          </p:cNvPicPr>
          <p:nvPr/>
        </p:nvPicPr>
        <p:blipFill>
          <a:blip r:embed="rId3"/>
          <a:srcRect l="-118" t="13064" r="118" b="123"/>
          <a:stretch>
            <a:fillRect/>
          </a:stretch>
        </p:blipFill>
        <p:spPr>
          <a:xfrm>
            <a:off x="3768802" y="2162835"/>
            <a:ext cx="3796521" cy="4393631"/>
          </a:xfrm>
          <a:prstGeom prst="rect">
            <a:avLst/>
          </a:prstGeom>
        </p:spPr>
      </p:pic>
      <p:pic>
        <p:nvPicPr>
          <p:cNvPr id="6" name="Picture 5" descr="13405473_10208882052436084_1935694973_o.jpg"/>
          <p:cNvPicPr>
            <a:picLocks noChangeAspect="1"/>
          </p:cNvPicPr>
          <p:nvPr/>
        </p:nvPicPr>
        <p:blipFill>
          <a:blip r:embed="rId4"/>
          <a:srcRect l="4718" t="14134" r="120" b="11683"/>
          <a:stretch>
            <a:fillRect/>
          </a:stretch>
        </p:blipFill>
        <p:spPr>
          <a:xfrm>
            <a:off x="7713151" y="2134080"/>
            <a:ext cx="4249390" cy="4424973"/>
          </a:xfrm>
          <a:prstGeom prst="rect">
            <a:avLst/>
          </a:prstGeom>
        </p:spPr>
      </p:pic>
      <p:pic>
        <p:nvPicPr>
          <p:cNvPr id="9" name="Picture 8" descr="13383577_10208882148558487_269264467_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32" y="2162835"/>
            <a:ext cx="3317587" cy="44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7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ver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57" y="2155371"/>
            <a:ext cx="8141380" cy="45381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75735" y="747622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Overall Setup</a:t>
            </a:r>
          </a:p>
        </p:txBody>
      </p:sp>
    </p:spTree>
    <p:extLst>
      <p:ext uri="{BB962C8B-B14F-4D97-AF65-F5344CB8AC3E}">
        <p14:creationId xmlns:p14="http://schemas.microsoft.com/office/powerpoint/2010/main" val="427143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Capitol Hill Testing</a:t>
            </a:r>
          </a:p>
        </p:txBody>
      </p:sp>
      <p:pic>
        <p:nvPicPr>
          <p:cNvPr id="4" name="Content Placeholder 3" descr="13396644_10209816739318019_276002718_o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68" y="2166844"/>
            <a:ext cx="2699147" cy="3598863"/>
          </a:xfrm>
        </p:spPr>
      </p:pic>
      <p:pic>
        <p:nvPicPr>
          <p:cNvPr id="5" name="Picture 4" descr="13410484_10209816738678003_1666316554_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41" y="2185255"/>
            <a:ext cx="2703071" cy="3604022"/>
          </a:xfrm>
          <a:prstGeom prst="rect">
            <a:avLst/>
          </a:prstGeom>
        </p:spPr>
      </p:pic>
      <p:pic>
        <p:nvPicPr>
          <p:cNvPr id="6" name="Picture 5" descr="13388942_10209816738798006_827210784_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84" y="2184627"/>
            <a:ext cx="2682875" cy="3578225"/>
          </a:xfrm>
          <a:prstGeom prst="rect">
            <a:avLst/>
          </a:prstGeom>
        </p:spPr>
      </p:pic>
      <p:pic>
        <p:nvPicPr>
          <p:cNvPr id="7" name="Picture 6" descr="13396937_10209816738638002_698146906_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800" y="2199063"/>
            <a:ext cx="2683006" cy="3577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6042025"/>
            <a:ext cx="8882742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/>
              <a:t>Sensor accurately detected car state.</a:t>
            </a:r>
          </a:p>
          <a:p>
            <a:r>
              <a:rPr lang="en-US" dirty="0"/>
              <a:t>Radio communication was weak.</a:t>
            </a:r>
          </a:p>
        </p:txBody>
      </p:sp>
    </p:spTree>
    <p:extLst>
      <p:ext uri="{BB962C8B-B14F-4D97-AF65-F5344CB8AC3E}">
        <p14:creationId xmlns:p14="http://schemas.microsoft.com/office/powerpoint/2010/main" val="73318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Assumptions:  Magnetometer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sz="2800" dirty="0"/>
              <a:t>Vehicle must be metal of some kind</a:t>
            </a:r>
          </a:p>
          <a:p>
            <a:pPr lvl="1"/>
            <a:r>
              <a:rPr lang="en-US" sz="2800" dirty="0"/>
              <a:t>Vehicle height is relatively low (less than 3 feet)</a:t>
            </a:r>
          </a:p>
          <a:p>
            <a:pPr lvl="1"/>
            <a:r>
              <a:rPr lang="en-US" sz="2800" dirty="0"/>
              <a:t>Vehicle drives over the sensor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sz="2800" dirty="0"/>
              <a:t>If the car enters the parking spot from an unexpected direction</a:t>
            </a:r>
          </a:p>
          <a:p>
            <a:pPr lvl="1"/>
            <a:r>
              <a:rPr lang="en-US" sz="2800" dirty="0"/>
              <a:t>Signal strength weakens as the sensor is far away from the base station</a:t>
            </a:r>
          </a:p>
          <a:p>
            <a:pPr lvl="2"/>
            <a:r>
              <a:rPr lang="en-US" sz="2600" dirty="0"/>
              <a:t>PCB antenna only provided a range of 17 meters (</a:t>
            </a:r>
            <a:r>
              <a:rPr lang="en-US" sz="2600" dirty="0" err="1"/>
              <a:t>untuned</a:t>
            </a:r>
            <a:r>
              <a:rPr lang="en-US" sz="2600" dirty="0"/>
              <a:t>)</a:t>
            </a:r>
          </a:p>
          <a:p>
            <a:pPr lvl="1"/>
            <a:r>
              <a:rPr lang="en-US" sz="2800" dirty="0"/>
              <a:t>Vehicle on top of the sensor interferes signal strength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0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Approximate cost per system is $10 per parking spot.</a:t>
            </a:r>
          </a:p>
          <a:p>
            <a:r>
              <a:rPr lang="en-US" dirty="0"/>
              <a:t>Long battery life: ~1.4 years waking up every 5 minutes on two AAA batteries.</a:t>
            </a:r>
          </a:p>
          <a:p>
            <a:r>
              <a:rPr lang="en-US" dirty="0"/>
              <a:t>Standby mode consumes 1.33 </a:t>
            </a:r>
            <a:r>
              <a:rPr lang="en-US" dirty="0" err="1"/>
              <a:t>uA</a:t>
            </a:r>
            <a:endParaRPr lang="en-US" dirty="0"/>
          </a:p>
          <a:p>
            <a:r>
              <a:rPr lang="en-US" dirty="0"/>
              <a:t>We can see all the parking spots available in real-time</a:t>
            </a:r>
          </a:p>
          <a:p>
            <a:r>
              <a:rPr lang="en-US" dirty="0"/>
              <a:t>System can detect cars as well as motorcycles</a:t>
            </a:r>
          </a:p>
          <a:p>
            <a:r>
              <a:rPr lang="en-US" dirty="0"/>
              <a:t>Easy installation/replacement – system can be insert underneath a traffic reflector.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7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Questions? </a:t>
            </a:r>
          </a:p>
        </p:txBody>
      </p:sp>
      <p:pic>
        <p:nvPicPr>
          <p:cNvPr id="4" name="Content Placeholder 3" descr="13411679_10207910826826984_8652482260333077396_o.jpg"/>
          <p:cNvPicPr>
            <a:picLocks noGrp="1" noChangeAspect="1"/>
          </p:cNvPicPr>
          <p:nvPr>
            <p:ph idx="1"/>
          </p:nvPr>
        </p:nvPicPr>
        <p:blipFill>
          <a:blip r:embed="rId3"/>
          <a:srcRect l="312" t="12025" r="-312" b="7378"/>
          <a:stretch>
            <a:fillRect/>
          </a:stretch>
        </p:blipFill>
        <p:spPr>
          <a:xfrm>
            <a:off x="3955320" y="2013206"/>
            <a:ext cx="3313586" cy="4718048"/>
          </a:xfrm>
        </p:spPr>
      </p:pic>
    </p:spTree>
    <p:extLst>
      <p:ext uri="{BB962C8B-B14F-4D97-AF65-F5344CB8AC3E}">
        <p14:creationId xmlns:p14="http://schemas.microsoft.com/office/powerpoint/2010/main" val="7574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Idea</a:t>
            </a:r>
          </a:p>
        </p:txBody>
      </p:sp>
      <p:pic>
        <p:nvPicPr>
          <p:cNvPr id="3" name="Picture 2" descr="parking-garage-720_mock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58" y="2227854"/>
            <a:ext cx="5617028" cy="438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321" y="2499660"/>
            <a:ext cx="5290974" cy="29546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charset="0"/>
              </a:rPr>
              <a:t>Sense cars in individual parking spots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charset="0"/>
              </a:rPr>
              <a:t>Sensors placed under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charset="0"/>
              </a:rPr>
              <a:t>Sensors are wireless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charset="0"/>
              </a:rPr>
              <a:t>Base station placed on each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charset="0"/>
              </a:rPr>
              <a:t>Information available via the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307658"/>
              </p:ext>
            </p:extLst>
          </p:nvPr>
        </p:nvGraphicFramePr>
        <p:xfrm>
          <a:off x="520700" y="2471738"/>
          <a:ext cx="10867798" cy="361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376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Sensor: Magnetometer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130" y="2083945"/>
            <a:ext cx="4286588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Measures disturbances in the magnetic field</a:t>
            </a:r>
          </a:p>
          <a:p>
            <a:r>
              <a:rPr lang="en-US" dirty="0"/>
              <a:t>Almost all vehicles are made of or contain metal of some sort</a:t>
            </a:r>
          </a:p>
          <a:p>
            <a:r>
              <a:rPr lang="en-US" dirty="0"/>
              <a:t>Place one at the end of each parking spot to detect the car passing into the spot or out. </a:t>
            </a:r>
          </a:p>
          <a:p>
            <a:r>
              <a:rPr lang="en-US" dirty="0"/>
              <a:t>NXP (a semiconductor manufacturer) has tested this use case and found that it works [1]. 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613585"/>
            <a:ext cx="11166475" cy="25391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sz="1050" dirty="0">
                <a:latin typeface="Calibri" charset="0"/>
              </a:rPr>
              <a:t>[1] http://blog.nxp.com/connected-car/howto-detect-vehicle-presence-or-movements-with-magnetometers/</a:t>
            </a:r>
          </a:p>
        </p:txBody>
      </p:sp>
      <p:pic>
        <p:nvPicPr>
          <p:cNvPr id="8" name="Picture 7" descr="13411664_10207910823666905_120014148742966421_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305" y="1950905"/>
            <a:ext cx="3644630" cy="3101068"/>
          </a:xfrm>
          <a:prstGeom prst="rect">
            <a:avLst/>
          </a:prstGeom>
        </p:spPr>
      </p:pic>
      <p:pic>
        <p:nvPicPr>
          <p:cNvPr id="9" name="Picture 8" descr="IMAG01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9" y="3154393"/>
            <a:ext cx="3774066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1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Station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336800"/>
            <a:ext cx="9613900" cy="3958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FSK Radio Signal</a:t>
            </a:r>
          </a:p>
          <a:p>
            <a:pPr lvl="1"/>
            <a:r>
              <a:rPr lang="en-US" dirty="0"/>
              <a:t>433 MHz (but configurable)</a:t>
            </a:r>
          </a:p>
          <a:p>
            <a:r>
              <a:rPr lang="en-US" dirty="0"/>
              <a:t>Received by RTL2832U</a:t>
            </a:r>
          </a:p>
          <a:p>
            <a:pPr lvl="1"/>
            <a:r>
              <a:rPr lang="en-US" dirty="0"/>
              <a:t>TV Tuner - $10.80</a:t>
            </a:r>
          </a:p>
          <a:p>
            <a:pPr lvl="1"/>
            <a:r>
              <a:rPr lang="en-US" dirty="0"/>
              <a:t>Used as Software Defined Radio</a:t>
            </a:r>
          </a:p>
          <a:p>
            <a:r>
              <a:rPr lang="en-US" dirty="0"/>
              <a:t>Processing done on Raspberry Pi</a:t>
            </a:r>
          </a:p>
          <a:p>
            <a:pPr lvl="1"/>
            <a:r>
              <a:rPr lang="en-US" dirty="0"/>
              <a:t>Radio decoding done in Python</a:t>
            </a:r>
          </a:p>
          <a:p>
            <a:pPr lvl="1"/>
            <a:r>
              <a:rPr lang="en-US" dirty="0"/>
              <a:t>Takes radio packets and displays them</a:t>
            </a:r>
            <a:br>
              <a:rPr lang="en-US" dirty="0"/>
            </a:br>
            <a:r>
              <a:rPr lang="en-US" dirty="0"/>
              <a:t>using a webserver.</a:t>
            </a:r>
          </a:p>
          <a:p>
            <a:pPr lvl="1"/>
            <a:r>
              <a:rPr lang="en-US" dirty="0"/>
              <a:t>Connected to Internet via Ethernet or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4" name="Picture 3" descr="13323803_10207910827907011_4428160703103776611_o.jpg"/>
          <p:cNvPicPr>
            <a:picLocks noChangeAspect="1"/>
          </p:cNvPicPr>
          <p:nvPr/>
        </p:nvPicPr>
        <p:blipFill>
          <a:blip r:embed="rId3"/>
          <a:srcRect l="2134" t="26746" r="23700" b="11904"/>
          <a:stretch>
            <a:fillRect/>
          </a:stretch>
        </p:blipFill>
        <p:spPr>
          <a:xfrm>
            <a:off x="6736818" y="4653335"/>
            <a:ext cx="4977323" cy="1681697"/>
          </a:xfrm>
          <a:prstGeom prst="rect">
            <a:avLst/>
          </a:prstGeom>
        </p:spPr>
      </p:pic>
      <p:pic>
        <p:nvPicPr>
          <p:cNvPr id="5" name="Picture 4" descr="13392300_10207910828547027_4048161223377071997_o.jpg"/>
          <p:cNvPicPr>
            <a:picLocks noChangeAspect="1"/>
          </p:cNvPicPr>
          <p:nvPr/>
        </p:nvPicPr>
        <p:blipFill>
          <a:blip r:embed="rId4"/>
          <a:srcRect l="7585" t="7944" r="30448" b="5529"/>
          <a:stretch>
            <a:fillRect/>
          </a:stretch>
        </p:blipFill>
        <p:spPr>
          <a:xfrm rot="5400000">
            <a:off x="8296761" y="1005633"/>
            <a:ext cx="1872331" cy="46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1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Receive – Console Output</a:t>
            </a:r>
          </a:p>
        </p:txBody>
      </p:sp>
      <p:pic>
        <p:nvPicPr>
          <p:cNvPr id="11" name="Content Placeholder 10" descr="packet_receive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2404" y="2190845"/>
            <a:ext cx="5540376" cy="4665410"/>
          </a:xfrm>
        </p:spPr>
      </p:pic>
      <p:sp>
        <p:nvSpPr>
          <p:cNvPr id="12" name="TextBox 11"/>
          <p:cNvSpPr txBox="1"/>
          <p:nvPr/>
        </p:nvSpPr>
        <p:spPr>
          <a:xfrm>
            <a:off x="681038" y="2190750"/>
            <a:ext cx="4937065" cy="397031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sensor has a unique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Battery voltage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Know battery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Packet number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Signal strength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 detection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Sent at regular intervals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1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3" name="Picture 2" descr="2016-06-06 18_38_08-Weath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81" y="2158102"/>
            <a:ext cx="4865914" cy="4489658"/>
          </a:xfrm>
          <a:prstGeom prst="rect">
            <a:avLst/>
          </a:prstGeom>
        </p:spPr>
      </p:pic>
      <p:pic>
        <p:nvPicPr>
          <p:cNvPr id="6" name="Picture 5" descr="Screenshot_20160606-1859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956" y="2158102"/>
            <a:ext cx="2543174" cy="45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1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403772"/>
            <a:ext cx="7805032" cy="3531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detection approach – detect sudden changes in the signal.</a:t>
            </a:r>
          </a:p>
          <a:p>
            <a:r>
              <a:rPr lang="en-US" dirty="0"/>
              <a:t>This approach worked, however, there were some limitations.</a:t>
            </a:r>
          </a:p>
          <a:p>
            <a:r>
              <a:rPr lang="en-US" dirty="0"/>
              <a:t>Limitations were:</a:t>
            </a:r>
          </a:p>
          <a:p>
            <a:pPr lvl="1"/>
            <a:r>
              <a:rPr lang="en-US" dirty="0"/>
              <a:t>It required the system to be powered 24/7.</a:t>
            </a:r>
          </a:p>
          <a:p>
            <a:pPr lvl="1"/>
            <a:r>
              <a:rPr lang="en-US" dirty="0"/>
              <a:t>Algorithm itself was complicated.</a:t>
            </a:r>
          </a:p>
          <a:p>
            <a:r>
              <a:rPr lang="en-US" dirty="0"/>
              <a:t>We needed an algorithm that would be power efficient.</a:t>
            </a:r>
          </a:p>
        </p:txBody>
      </p:sp>
      <p:pic>
        <p:nvPicPr>
          <p:cNvPr id="4" name="Picture 3" descr="Figure-4-magentic-field-strength.png"/>
          <p:cNvPicPr>
            <a:picLocks noChangeAspect="1"/>
          </p:cNvPicPr>
          <p:nvPr/>
        </p:nvPicPr>
        <p:blipFill>
          <a:blip r:embed="rId3"/>
          <a:srcRect l="16180" t="10789" r="-3976" b="-163"/>
          <a:stretch>
            <a:fillRect/>
          </a:stretch>
        </p:blipFill>
        <p:spPr>
          <a:xfrm>
            <a:off x="8636000" y="2395538"/>
            <a:ext cx="3498850" cy="3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3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Vehicle Detection</a:t>
            </a:r>
            <a:r>
              <a:rPr lang="en-US" dirty="0">
                <a:solidFill>
                  <a:srgbClr val="FFFFFF"/>
                </a:solidFill>
                <a:latin typeface="Trebuchet MS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975" y="2286000"/>
            <a:ext cx="530542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Get Calibration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/>
              <a:t>Calculate signal average (in x, y, z direction)</a:t>
            </a:r>
            <a:endParaRPr lang="en-US" sz="1600" dirty="0"/>
          </a:p>
          <a:p>
            <a:pPr lvl="1"/>
            <a:r>
              <a:rPr lang="en-US" sz="1600" dirty="0"/>
              <a:t>    during initial setup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Calculate Threshold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/>
              <a:t>Multiple trials to calculate threshold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Calculate Signal Difference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If (current signal  – signal average) &gt; threshold</a:t>
            </a:r>
          </a:p>
          <a:p>
            <a:pPr lvl="1"/>
            <a:r>
              <a:rPr lang="en-US" sz="1400" dirty="0"/>
              <a:t>     vehicle is  present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algorithm does not requires system to be powered 24/7 and is less complicated.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364" y="2687782"/>
            <a:ext cx="375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Mag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11" y="2285313"/>
            <a:ext cx="6154577" cy="3598863"/>
          </a:xfrm>
        </p:spPr>
      </p:pic>
      <p:sp>
        <p:nvSpPr>
          <p:cNvPr id="11" name="TextBox 10"/>
          <p:cNvSpPr txBox="1"/>
          <p:nvPr/>
        </p:nvSpPr>
        <p:spPr>
          <a:xfrm>
            <a:off x="7505741" y="2452045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Graph of magnetometer reading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103917" y="4631377"/>
            <a:ext cx="5593278" cy="0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61775" y="4335854"/>
            <a:ext cx="140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59918948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9BF9AACCEEA45A28B5BC9FF44E1E1" ma:contentTypeVersion="3" ma:contentTypeDescription="Create a new document." ma:contentTypeScope="" ma:versionID="a223956a195603a0e30af81a6ac4e5b4">
  <xsd:schema xmlns:xsd="http://www.w3.org/2001/XMLSchema" xmlns:xs="http://www.w3.org/2001/XMLSchema" xmlns:p="http://schemas.microsoft.com/office/2006/metadata/properties" xmlns:ns3="c85e90d2-5e25-47bd-a0ef-fff6288a7e54" targetNamespace="http://schemas.microsoft.com/office/2006/metadata/properties" ma:root="true" ma:fieldsID="24001e95eb7a3d36d3c1b61959e86c0e" ns3:_="">
    <xsd:import namespace="c85e90d2-5e25-47bd-a0ef-fff6288a7e5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e90d2-5e25-47bd-a0ef-fff6288a7e5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53B61A-B7D4-4920-A8E8-7E22061D442B}">
  <ds:schemaRefs>
    <ds:schemaRef ds:uri="http://schemas.openxmlformats.org/package/2006/metadata/core-properties"/>
    <ds:schemaRef ds:uri="http://purl.org/dc/elements/1.1/"/>
    <ds:schemaRef ds:uri="c85e90d2-5e25-47bd-a0ef-fff6288a7e54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2994552-E64C-4950-B938-AF5670CDCE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5e90d2-5e25-47bd-a0ef-fff6288a7e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3AA2E9-1F21-43F9-8E8F-B92AA4040B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116</TotalTime>
  <Words>271</Words>
  <Application>Microsoft Office PowerPoint</Application>
  <PresentationFormat>Widescreen</PresentationFormat>
  <Paragraphs>59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Berlin</vt:lpstr>
      <vt:lpstr>Park n' Go</vt:lpstr>
      <vt:lpstr>Overall Idea</vt:lpstr>
      <vt:lpstr>System Architecture</vt:lpstr>
      <vt:lpstr>Sensor: Magnetometer</vt:lpstr>
      <vt:lpstr>Base Station Communication</vt:lpstr>
      <vt:lpstr>Packet Receive – Console Output</vt:lpstr>
      <vt:lpstr>User Interface</vt:lpstr>
      <vt:lpstr>Vehicle Detection</vt:lpstr>
      <vt:lpstr>Vehicle Detection </vt:lpstr>
      <vt:lpstr>Detection Results</vt:lpstr>
      <vt:lpstr>Development Environment</vt:lpstr>
      <vt:lpstr>PCB Design</vt:lpstr>
      <vt:lpstr>PCB (without/with soldered components)</vt:lpstr>
      <vt:lpstr>Final Look (prototype)</vt:lpstr>
      <vt:lpstr>PowerPoint Presentation</vt:lpstr>
      <vt:lpstr>Capitol Hill Testing</vt:lpstr>
      <vt:lpstr>Limitations and Assumptions:  Magnetometer</vt:lpstr>
      <vt:lpstr>Advantages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rs114</cp:lastModifiedBy>
  <cp:revision>37</cp:revision>
  <dcterms:created xsi:type="dcterms:W3CDTF">2013-07-15T20:26:40Z</dcterms:created>
  <dcterms:modified xsi:type="dcterms:W3CDTF">2016-06-07T04:02:31Z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0x01010005C9BF9AACCEEA45A28B5BC9FF44E1E1</vt:lpwstr>
  </property>
</Properties>
</file>